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Helvetica Neue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AD766EC5-D7DA-4A98-A6DA-1FA3700EB6BB}">
  <a:tblStyle styleId="{AD766EC5-D7DA-4A98-A6DA-1FA3700EB6BB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00.png>
</file>

<file path=ppt/media/image01.png>
</file>

<file path=ppt/media/image02.png>
</file>

<file path=ppt/media/image03.gif>
</file>

<file path=ppt/media/image04.png>
</file>

<file path=ppt/media/image05.jpg>
</file>

<file path=ppt/media/image06.gif>
</file>

<file path=ppt/media/image07.png>
</file>

<file path=ppt/media/image08.jpg>
</file>

<file path=ppt/media/image09.jpg>
</file>

<file path=ppt/media/image10.jpg>
</file>

<file path=ppt/media/image11.jpg>
</file>

<file path=ppt/media/image12.jpg>
</file>

<file path=ppt/media/image13.jpg>
</file>

<file path=ppt/media/image1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4572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9144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13716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18288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22860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27432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32004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36576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" name="Shape 26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" name="Shape 26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Добавлена анимация “По щелчку”</a:t>
            </a:r>
          </a:p>
        </p:txBody>
      </p:sp>
      <p:sp>
        <p:nvSpPr>
          <p:cNvPr id="272" name="Shape 27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Добавлена анимация “По щелчку”</a:t>
            </a:r>
          </a:p>
        </p:txBody>
      </p:sp>
      <p:sp>
        <p:nvSpPr>
          <p:cNvPr id="279" name="Shape 2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" name="Shape 28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Добавлена анимация “По щелчку”</a:t>
            </a:r>
          </a:p>
        </p:txBody>
      </p:sp>
      <p:sp>
        <p:nvSpPr>
          <p:cNvPr id="291" name="Shape 29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Добавлена анимация “По щелчку”</a:t>
            </a:r>
          </a:p>
        </p:txBody>
      </p:sp>
      <p:sp>
        <p:nvSpPr>
          <p:cNvPr id="297" name="Shape 29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" name="Shape 30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Фото - вертикально">
    <p:bg>
      <p:bgPr>
        <a:solidFill>
          <a:srgbClr val="222222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idx="2" type="pic"/>
          </p:nvPr>
        </p:nvSpPr>
        <p:spPr>
          <a:xfrm>
            <a:off x="1143000" y="0"/>
            <a:ext cx="2893218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2" name="Shape 12"/>
          <p:cNvSpPr txBox="1"/>
          <p:nvPr>
            <p:ph type="title"/>
          </p:nvPr>
        </p:nvSpPr>
        <p:spPr>
          <a:xfrm>
            <a:off x="4250530" y="3388816"/>
            <a:ext cx="3536157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4377405" y="1896846"/>
            <a:ext cx="3536157" cy="9510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7575660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Пункты">
    <p:bg>
      <p:bgPr>
        <a:solidFill>
          <a:srgbClr val="22222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" type="body"/>
          </p:nvPr>
        </p:nvSpPr>
        <p:spPr>
          <a:xfrm>
            <a:off x="1357312" y="240903"/>
            <a:ext cx="5893594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2" type="body"/>
          </p:nvPr>
        </p:nvSpPr>
        <p:spPr>
          <a:xfrm>
            <a:off x="1357312" y="1446608"/>
            <a:ext cx="6429375" cy="32213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Фото - 3 шт.">
    <p:bg>
      <p:bgPr>
        <a:solidFill>
          <a:srgbClr val="22222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pic"/>
          </p:nvPr>
        </p:nvSpPr>
        <p:spPr>
          <a:xfrm>
            <a:off x="4572398" y="0"/>
            <a:ext cx="3429001" cy="25650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2" name="Shape 62"/>
          <p:cNvSpPr/>
          <p:nvPr>
            <p:ph idx="3" type="pic"/>
          </p:nvPr>
        </p:nvSpPr>
        <p:spPr>
          <a:xfrm>
            <a:off x="4572000" y="2585143"/>
            <a:ext cx="3429001" cy="25650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3" name="Shape 63"/>
          <p:cNvSpPr/>
          <p:nvPr>
            <p:ph idx="4" type="pic"/>
          </p:nvPr>
        </p:nvSpPr>
        <p:spPr>
          <a:xfrm>
            <a:off x="1143000" y="0"/>
            <a:ext cx="3411141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Цитата">
    <p:bg>
      <p:bgPr>
        <a:solidFill>
          <a:srgbClr val="22222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1390798" y="1245691"/>
            <a:ext cx="6362304" cy="2757488"/>
          </a:xfrm>
          <a:custGeom>
            <a:pathLst>
              <a:path extrusionOk="0" h="120000" w="120000">
                <a:moveTo>
                  <a:pt x="1244" y="0"/>
                </a:moveTo>
                <a:cubicBezTo>
                  <a:pt x="555" y="0"/>
                  <a:pt x="0" y="1283"/>
                  <a:pt x="0" y="2866"/>
                </a:cubicBezTo>
                <a:lnTo>
                  <a:pt x="0" y="104388"/>
                </a:lnTo>
                <a:cubicBezTo>
                  <a:pt x="0" y="105966"/>
                  <a:pt x="555" y="107255"/>
                  <a:pt x="1244" y="107255"/>
                </a:cubicBezTo>
                <a:lnTo>
                  <a:pt x="95716" y="107255"/>
                </a:lnTo>
                <a:lnTo>
                  <a:pt x="99166" y="120000"/>
                </a:lnTo>
                <a:lnTo>
                  <a:pt x="102616" y="107255"/>
                </a:lnTo>
                <a:lnTo>
                  <a:pt x="118755" y="107255"/>
                </a:lnTo>
                <a:cubicBezTo>
                  <a:pt x="119444" y="107255"/>
                  <a:pt x="120000" y="105966"/>
                  <a:pt x="120000" y="104388"/>
                </a:cubicBezTo>
                <a:lnTo>
                  <a:pt x="120000" y="2866"/>
                </a:lnTo>
                <a:cubicBezTo>
                  <a:pt x="120000" y="1283"/>
                  <a:pt x="119444" y="0"/>
                  <a:pt x="118755" y="0"/>
                </a:cubicBezTo>
                <a:lnTo>
                  <a:pt x="12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611808" y="1533673"/>
            <a:ext cx="5920384" cy="13337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  <a:defRPr b="0" i="0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1357312" y="4107655"/>
            <a:ext cx="6429375" cy="4980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venir"/>
              <a:buNone/>
              <a:defRPr b="0" i="0" sz="30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3" type="body"/>
          </p:nvPr>
        </p:nvSpPr>
        <p:spPr>
          <a:xfrm>
            <a:off x="1357312" y="240903"/>
            <a:ext cx="5893594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Цитата">
    <p:bg>
      <p:bgPr>
        <a:solidFill>
          <a:schemeClr val="accen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idx="1" type="body"/>
          </p:nvPr>
        </p:nvSpPr>
        <p:spPr>
          <a:xfrm>
            <a:off x="4250530" y="1393030"/>
            <a:ext cx="3536157" cy="19026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  <a:defRPr b="0" i="0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3" name="Shape 73"/>
          <p:cNvSpPr/>
          <p:nvPr>
            <p:ph idx="2" type="pic"/>
          </p:nvPr>
        </p:nvSpPr>
        <p:spPr>
          <a:xfrm>
            <a:off x="1143000" y="0"/>
            <a:ext cx="2893218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3" type="body"/>
          </p:nvPr>
        </p:nvSpPr>
        <p:spPr>
          <a:xfrm>
            <a:off x="4250530" y="4086323"/>
            <a:ext cx="3536157" cy="498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Font typeface="Avenir"/>
              <a:buNone/>
              <a:defRPr b="0" i="0" sz="3000" u="none" cap="none" strike="noStrike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Фото">
    <p:bg>
      <p:bgPr>
        <a:solidFill>
          <a:srgbClr val="222222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pic"/>
          </p:nvPr>
        </p:nvSpPr>
        <p:spPr>
          <a:xfrm>
            <a:off x="1143000" y="0"/>
            <a:ext cx="6858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Пустой">
    <p:bg>
      <p:bgPr>
        <a:solidFill>
          <a:srgbClr val="222222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Пустой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89" name="Shape 8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Заголовок и пункты">
    <p:bg>
      <p:bgPr>
        <a:solidFill>
          <a:srgbClr val="22222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1357312" y="810368"/>
            <a:ext cx="6429300" cy="3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1357312" y="1446608"/>
            <a:ext cx="6429300" cy="3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6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7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8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8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8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8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8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8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8" name="Shape 18"/>
          <p:cNvSpPr/>
          <p:nvPr/>
        </p:nvSpPr>
        <p:spPr>
          <a:xfrm>
            <a:off x="571172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45700" rIns="45700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19" name="Shape 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9825" y="4636176"/>
            <a:ext cx="413700" cy="44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20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45700" rIns="45700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01" name="Shape 10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09" name="Shape 10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Заголовок и подзаголовок">
    <p:bg>
      <p:bgPr>
        <a:solidFill>
          <a:srgbClr val="22222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hape 23"/>
          <p:cNvCxnSpPr/>
          <p:nvPr/>
        </p:nvCxnSpPr>
        <p:spPr>
          <a:xfrm flipH="1" rot="10800000">
            <a:off x="1357312" y="3238361"/>
            <a:ext cx="6429375" cy="139"/>
          </a:xfrm>
          <a:prstGeom prst="straightConnector1">
            <a:avLst/>
          </a:prstGeom>
          <a:noFill/>
          <a:ln cap="flat" cmpd="sng" w="12700">
            <a:solidFill>
              <a:srgbClr val="A6AAA9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24" name="Shape 24"/>
          <p:cNvSpPr txBox="1"/>
          <p:nvPr>
            <p:ph type="title"/>
          </p:nvPr>
        </p:nvSpPr>
        <p:spPr>
          <a:xfrm>
            <a:off x="1357312" y="3388816"/>
            <a:ext cx="6429375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1357312" y="2250281"/>
            <a:ext cx="6429375" cy="9510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7575660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Фото - горизонтально">
    <p:bg>
      <p:bgPr>
        <a:solidFill>
          <a:srgbClr val="22222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>
            <p:ph idx="2" type="pic"/>
          </p:nvPr>
        </p:nvSpPr>
        <p:spPr>
          <a:xfrm>
            <a:off x="1143000" y="0"/>
            <a:ext cx="6858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cxnSp>
        <p:nvCxnSpPr>
          <p:cNvPr id="29" name="Shape 29"/>
          <p:cNvCxnSpPr/>
          <p:nvPr>
            <p:ph idx="1" type="body"/>
          </p:nvPr>
        </p:nvCxnSpPr>
        <p:spPr>
          <a:xfrm flipH="1" rot="10800000">
            <a:off x="1357312" y="3238361"/>
            <a:ext cx="6429375" cy="139"/>
          </a:xfrm>
          <a:prstGeom prst="straightConnector1">
            <a:avLst/>
          </a:prstGeom>
          <a:noFill/>
          <a:ln cap="flat" cmpd="sng" w="12700">
            <a:solidFill>
              <a:srgbClr val="A6AA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Shape 30"/>
          <p:cNvSpPr txBox="1"/>
          <p:nvPr>
            <p:ph type="title"/>
          </p:nvPr>
        </p:nvSpPr>
        <p:spPr>
          <a:xfrm>
            <a:off x="1357312" y="3388816"/>
            <a:ext cx="6429375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3" type="body"/>
          </p:nvPr>
        </p:nvSpPr>
        <p:spPr>
          <a:xfrm>
            <a:off x="1357312" y="2250281"/>
            <a:ext cx="6429375" cy="9510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7575660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Заголовок и подзаголовок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 flipH="1" rot="10800000">
            <a:off x="1357312" y="3238361"/>
            <a:ext cx="6429375" cy="139"/>
          </a:xfrm>
          <a:prstGeom prst="straightConnector1">
            <a:avLst/>
          </a:prstGeom>
          <a:noFill/>
          <a:ln cap="flat" cmpd="sng" w="12700">
            <a:solidFill>
              <a:srgbClr val="A6AAA9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1357312" y="3388816"/>
            <a:ext cx="6429375" cy="142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1357312" y="2250281"/>
            <a:ext cx="6429375" cy="9510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A6AAA9"/>
              </a:buClr>
              <a:buFont typeface="Avenir"/>
              <a:buNone/>
              <a:defRPr b="0" i="0" sz="2600" u="none" cap="none" strike="noStrike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7558478" y="221009"/>
            <a:ext cx="212578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Заголовок - по центру">
    <p:bg>
      <p:bgPr>
        <a:solidFill>
          <a:srgbClr val="22222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1357312" y="2129730"/>
            <a:ext cx="6429375" cy="238422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7575660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Заголовок - вверху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1357312" y="240903"/>
            <a:ext cx="5893594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3" name="Shape 43"/>
          <p:cNvSpPr txBox="1"/>
          <p:nvPr>
            <p:ph type="title"/>
          </p:nvPr>
        </p:nvSpPr>
        <p:spPr>
          <a:xfrm>
            <a:off x="1357312" y="810368"/>
            <a:ext cx="6429375" cy="3817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Заголовок и пункты, дополн.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1357312" y="240903"/>
            <a:ext cx="5893594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7" name="Shape 47"/>
          <p:cNvSpPr txBox="1"/>
          <p:nvPr>
            <p:ph type="title"/>
          </p:nvPr>
        </p:nvSpPr>
        <p:spPr>
          <a:xfrm>
            <a:off x="1357312" y="810368"/>
            <a:ext cx="6429375" cy="3817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1357312" y="1446608"/>
            <a:ext cx="6429375" cy="32213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"/>
              <a:buChar char="▸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Заголовок, пункты и фото">
    <p:bg>
      <p:bgPr>
        <a:solidFill>
          <a:srgbClr val="22222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" type="body"/>
          </p:nvPr>
        </p:nvSpPr>
        <p:spPr>
          <a:xfrm>
            <a:off x="1357312" y="240903"/>
            <a:ext cx="5893594" cy="241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Font typeface="Avenir"/>
              <a:buNone/>
              <a:defRPr b="0" i="0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2" name="Shape 52"/>
          <p:cNvSpPr/>
          <p:nvPr>
            <p:ph idx="2" type="pic"/>
          </p:nvPr>
        </p:nvSpPr>
        <p:spPr>
          <a:xfrm>
            <a:off x="4893467" y="810368"/>
            <a:ext cx="2893220" cy="41121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1357312" y="810368"/>
            <a:ext cx="3321845" cy="3817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3" type="body"/>
          </p:nvPr>
        </p:nvSpPr>
        <p:spPr>
          <a:xfrm>
            <a:off x="1357312" y="1446608"/>
            <a:ext cx="3321845" cy="32213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8905" lvl="0" marL="22225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28905" lvl="1" marL="66675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28905" lvl="2" marL="111125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28905" lvl="3" marL="155575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28905" lvl="4" marL="200025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104998"/>
              <a:buFont typeface="Avenir"/>
              <a:buChar char="▸"/>
              <a:defRPr b="0" i="0" sz="14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hape 6"/>
          <p:cNvCxnSpPr/>
          <p:nvPr/>
        </p:nvCxnSpPr>
        <p:spPr>
          <a:xfrm flipH="1" rot="10800000">
            <a:off x="1357312" y="523736"/>
            <a:ext cx="6429375" cy="139"/>
          </a:xfrm>
          <a:prstGeom prst="straightConnector1">
            <a:avLst/>
          </a:prstGeom>
          <a:noFill/>
          <a:ln cap="flat" cmpd="sng" w="9525">
            <a:solidFill>
              <a:srgbClr val="A6AAA9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7" name="Shape 7"/>
          <p:cNvSpPr txBox="1"/>
          <p:nvPr>
            <p:ph type="title"/>
          </p:nvPr>
        </p:nvSpPr>
        <p:spPr>
          <a:xfrm>
            <a:off x="1357312" y="810368"/>
            <a:ext cx="6429375" cy="3817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457200" lvl="2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85800" lvl="3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914400" lvl="4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143000" lvl="5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371600" lvl="6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600200" lvl="7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828800" lvl="8" marL="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  <a:defRPr b="0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1357312" y="1446608"/>
            <a:ext cx="6429375" cy="32213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2497" lvl="0" marL="209175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02496" lvl="1" marL="653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102497" lvl="2" marL="1098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2497" lvl="3" marL="1542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2497" lvl="4" marL="1987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2497" lvl="5" marL="2431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102497" lvl="6" marL="2876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102497" lvl="7" marL="33206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102496" lvl="8" marL="3765176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38A3D5"/>
              </a:buClr>
              <a:buSzPct val="104999"/>
              <a:buFont typeface="Avenir"/>
              <a:buChar char="‣"/>
              <a:defRPr b="0" i="0" sz="16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2" type="sldNum"/>
          </p:nvPr>
        </p:nvSpPr>
        <p:spPr>
          <a:xfrm>
            <a:off x="7571536" y="227707"/>
            <a:ext cx="212577" cy="231378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2.png"/><Relationship Id="rId4" Type="http://schemas.openxmlformats.org/officeDocument/2006/relationships/image" Target="../media/image05.jpg"/><Relationship Id="rId5" Type="http://schemas.openxmlformats.org/officeDocument/2006/relationships/image" Target="../media/image06.gif"/><Relationship Id="rId6" Type="http://schemas.openxmlformats.org/officeDocument/2006/relationships/image" Target="../media/image0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9EDF4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4045251" y="1472761"/>
            <a:ext cx="35361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68750"/>
              <a:buFont typeface="Arial"/>
              <a:buNone/>
            </a:pPr>
            <a:r>
              <a:rPr lang="en-US" sz="1600">
                <a:solidFill>
                  <a:srgbClr val="BDC2CA"/>
                </a:solidFill>
              </a:rPr>
              <a:t>HTML CSS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4063110" y="1785398"/>
            <a:ext cx="3266699" cy="3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rIns="26775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venir"/>
              <a:buNone/>
            </a:pPr>
            <a:r>
              <a:rPr b="1" i="0" lang="en-US" sz="20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Урок </a:t>
            </a:r>
            <a:r>
              <a:rPr b="1" lang="en-US" sz="2000">
                <a:solidFill>
                  <a:srgbClr val="4C5D6E"/>
                </a:solidFill>
              </a:rPr>
              <a:t>2</a:t>
            </a:r>
          </a:p>
        </p:txBody>
      </p:sp>
      <p:sp>
        <p:nvSpPr>
          <p:cNvPr id="134" name="Shape 134"/>
          <p:cNvSpPr/>
          <p:nvPr/>
        </p:nvSpPr>
        <p:spPr>
          <a:xfrm>
            <a:off x="4063100" y="2387774"/>
            <a:ext cx="37647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4000">
                <a:solidFill>
                  <a:srgbClr val="4C5D6E"/>
                </a:solidFill>
              </a:rPr>
              <a:t>Основы HTML </a:t>
            </a:r>
          </a:p>
        </p:txBody>
      </p:sp>
      <p:pic>
        <p:nvPicPr>
          <p:cNvPr descr="HTMLCSS.png" id="135" name="Shape 1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4500" y="1230341"/>
            <a:ext cx="2469124" cy="246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/>
        </p:nvSpPr>
        <p:spPr>
          <a:xfrm>
            <a:off x="1136275" y="576022"/>
            <a:ext cx="68544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Абсолютные ссылки</a:t>
            </a:r>
          </a:p>
        </p:txBody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1133850" y="1447050"/>
            <a:ext cx="6948600" cy="30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&lt;a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href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=“</a:t>
            </a:r>
            <a:r>
              <a:rPr lang="en-US" u="sng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http://yandex.ru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target=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>
                <a:solidFill>
                  <a:srgbClr val="3C4A5A"/>
                </a:solidFill>
                <a:latin typeface="Arial"/>
                <a:ea typeface="Arial"/>
                <a:cs typeface="Arial"/>
                <a:sym typeface="Arial"/>
              </a:rPr>
              <a:t>_blank”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</a:p>
          <a:p>
            <a:pPr indent="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перейти на яндекс</a:t>
            </a: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&lt;/a&gt;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1136275" y="576022"/>
            <a:ext cx="68544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Якоря в гиперссылках</a:t>
            </a:r>
          </a:p>
        </p:txBody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1133850" y="1447050"/>
            <a:ext cx="6948600" cy="30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&lt;a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href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=“#</a:t>
            </a:r>
            <a:r>
              <a:rPr lang="en-US" u="sng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name_id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”&gt;</a:t>
            </a:r>
            <a:r>
              <a:rPr lang="en-US" u="sng">
                <a:solidFill>
                  <a:srgbClr val="38A3D5"/>
                </a:solidFill>
                <a:latin typeface="Arial"/>
                <a:ea typeface="Arial"/>
                <a:cs typeface="Arial"/>
                <a:sym typeface="Arial"/>
              </a:rPr>
              <a:t>прочитать 10 параграф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&lt;/a&gt; 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&lt;h1 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id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=“</a:t>
            </a: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name_id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”&gt;  </a:t>
            </a: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Вот и долгожданный параграф 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&lt;/h1&gt;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1122050" y="199575"/>
            <a:ext cx="6854400" cy="43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F3F7F5"/>
                </a:solidFill>
              </a:rPr>
              <a:t>Изображения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/>
        </p:nvSpPr>
        <p:spPr>
          <a:xfrm>
            <a:off x="4553700" y="362400"/>
            <a:ext cx="37464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Формат JPEG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4553700" y="984900"/>
            <a:ext cx="3447900" cy="16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rPr lang="en-US">
                <a:solidFill>
                  <a:srgbClr val="C94D4C"/>
                </a:solidFill>
                <a:latin typeface="Arial"/>
                <a:ea typeface="Arial"/>
                <a:cs typeface="Arial"/>
                <a:sym typeface="Arial"/>
              </a:rPr>
              <a:t>Плюсы: </a:t>
            </a: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t/>
            </a:r>
            <a:endParaRPr>
              <a:solidFill>
                <a:srgbClr val="C94D4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Небольшой размер файла</a:t>
            </a: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Поддерживает 16 млн. цветов </a:t>
            </a: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Можно управлять качеством изображения при сохранении</a:t>
            </a:r>
          </a:p>
        </p:txBody>
      </p:sp>
      <p:pic>
        <p:nvPicPr>
          <p:cNvPr descr="ewfdaprfjwe-stefan-kunze.jpg" id="203" name="Shape 203"/>
          <p:cNvPicPr preferRelativeResize="0"/>
          <p:nvPr/>
        </p:nvPicPr>
        <p:blipFill rotWithShape="1">
          <a:blip r:embed="rId3">
            <a:alphaModFix/>
          </a:blip>
          <a:srcRect b="0" l="27695" r="11808" t="0"/>
          <a:stretch/>
        </p:blipFill>
        <p:spPr>
          <a:xfrm>
            <a:off x="573075" y="362400"/>
            <a:ext cx="3699749" cy="4095828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Shape 204"/>
          <p:cNvSpPr txBox="1"/>
          <p:nvPr>
            <p:ph idx="1" type="body"/>
          </p:nvPr>
        </p:nvSpPr>
        <p:spPr>
          <a:xfrm>
            <a:off x="4553700" y="2890675"/>
            <a:ext cx="3447900" cy="16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rPr lang="en-US">
                <a:solidFill>
                  <a:srgbClr val="C94D4C"/>
                </a:solidFill>
                <a:latin typeface="Arial"/>
                <a:ea typeface="Arial"/>
                <a:cs typeface="Arial"/>
                <a:sym typeface="Arial"/>
              </a:rPr>
              <a:t>Минусы: </a:t>
            </a: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t/>
            </a:r>
            <a:endParaRPr>
              <a:solidFill>
                <a:srgbClr val="C94D4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При сжатии размеров теряется качество </a:t>
            </a: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Не поддерживает прозрачность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4553700" y="590649"/>
            <a:ext cx="37464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Формат GIF</a:t>
            </a:r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4553700" y="1373700"/>
            <a:ext cx="3447900" cy="16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rPr lang="en-US">
                <a:solidFill>
                  <a:srgbClr val="C94D4C"/>
                </a:solidFill>
                <a:latin typeface="Arial"/>
                <a:ea typeface="Arial"/>
                <a:cs typeface="Arial"/>
                <a:sym typeface="Arial"/>
              </a:rPr>
              <a:t>Плюсы: </a:t>
            </a: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t/>
            </a:r>
            <a:endParaRPr>
              <a:solidFill>
                <a:srgbClr val="C94D4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Поддерживает анимацию </a:t>
            </a: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Поддерживает прозрачность </a:t>
            </a: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При сжатии не теряет в качестве</a:t>
            </a:r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4553700" y="3303649"/>
            <a:ext cx="34479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rPr lang="en-US">
                <a:solidFill>
                  <a:srgbClr val="C94D4C"/>
                </a:solidFill>
                <a:latin typeface="Arial"/>
                <a:ea typeface="Arial"/>
                <a:cs typeface="Arial"/>
                <a:sym typeface="Arial"/>
              </a:rPr>
              <a:t>Минусы: </a:t>
            </a: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t/>
            </a:r>
            <a:endParaRPr>
              <a:solidFill>
                <a:srgbClr val="C94D4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Кол-во цветов до 256</a:t>
            </a:r>
          </a:p>
        </p:txBody>
      </p:sp>
      <p:pic>
        <p:nvPicPr>
          <p:cNvPr descr="1_018.gif" id="212" name="Shape 212"/>
          <p:cNvPicPr preferRelativeResize="0"/>
          <p:nvPr/>
        </p:nvPicPr>
        <p:blipFill rotWithShape="1">
          <a:blip r:embed="rId3">
            <a:alphaModFix/>
          </a:blip>
          <a:srcRect b="0" l="22583" r="20244" t="0"/>
          <a:stretch/>
        </p:blipFill>
        <p:spPr>
          <a:xfrm>
            <a:off x="564650" y="581525"/>
            <a:ext cx="3699749" cy="362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/>
        </p:nvSpPr>
        <p:spPr>
          <a:xfrm>
            <a:off x="4553700" y="590649"/>
            <a:ext cx="37464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34375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PNG - 24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4553700" y="1373699"/>
            <a:ext cx="3447900" cy="19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rPr lang="en-US">
                <a:solidFill>
                  <a:srgbClr val="C94D4C"/>
                </a:solidFill>
                <a:latin typeface="Arial"/>
                <a:ea typeface="Arial"/>
                <a:cs typeface="Arial"/>
                <a:sym typeface="Arial"/>
              </a:rPr>
              <a:t>Плюсы: </a:t>
            </a: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t/>
            </a:r>
            <a:endParaRPr>
              <a:solidFill>
                <a:srgbClr val="C94D4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При сжатии не теряет в качестве</a:t>
            </a:r>
          </a:p>
          <a:p>
            <a: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Использует 16 млн. цветов Плавный переход от прозрачной области к цветной</a:t>
            </a:r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4553700" y="3565250"/>
            <a:ext cx="34479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rPr lang="en-US">
                <a:solidFill>
                  <a:srgbClr val="C94D4C"/>
                </a:solidFill>
                <a:latin typeface="Arial"/>
                <a:ea typeface="Arial"/>
                <a:cs typeface="Arial"/>
                <a:sym typeface="Arial"/>
              </a:rPr>
              <a:t>Минусы: </a:t>
            </a: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25000"/>
              <a:buFont typeface="Avenir"/>
              <a:buNone/>
            </a:pPr>
            <a:r>
              <a:t/>
            </a:r>
            <a:endParaRPr>
              <a:solidFill>
                <a:srgbClr val="C94D4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Font typeface="Arial"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Большой размер файла</a:t>
            </a:r>
          </a:p>
        </p:txBody>
      </p:sp>
      <p:pic>
        <p:nvPicPr>
          <p:cNvPr descr="903.png" id="220" name="Shape 2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500" y="619625"/>
            <a:ext cx="3520899" cy="352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" name="Shape 226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" name="Shape 228"/>
          <p:cNvSpPr/>
          <p:nvPr/>
        </p:nvSpPr>
        <p:spPr>
          <a:xfrm>
            <a:off x="2858398" y="-800174"/>
            <a:ext cx="571199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" name="Shape 231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" name="Shape 234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" name="Shape 235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" name="Shape 237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/>
          <p:nvPr/>
        </p:nvSpPr>
        <p:spPr>
          <a:xfrm>
            <a:off x="573598" y="-800174"/>
            <a:ext cx="571199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" name="Shape 241"/>
          <p:cNvSpPr/>
          <p:nvPr/>
        </p:nvSpPr>
        <p:spPr>
          <a:xfrm>
            <a:off x="9368848" y="1714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/>
          <p:nvPr/>
        </p:nvSpPr>
        <p:spPr>
          <a:xfrm>
            <a:off x="9368848" y="2285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3" name="Shape 243"/>
          <p:cNvSpPr/>
          <p:nvPr/>
        </p:nvSpPr>
        <p:spPr>
          <a:xfrm>
            <a:off x="9368848" y="2857459"/>
            <a:ext cx="571200" cy="571499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9368848" y="3428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" name="Shape 245"/>
          <p:cNvSpPr/>
          <p:nvPr/>
        </p:nvSpPr>
        <p:spPr>
          <a:xfrm>
            <a:off x="9368848" y="4000458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" name="Shape 246"/>
          <p:cNvSpPr/>
          <p:nvPr/>
        </p:nvSpPr>
        <p:spPr>
          <a:xfrm>
            <a:off x="9368848" y="457195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   </a:t>
            </a:r>
          </a:p>
        </p:txBody>
      </p:sp>
      <p:sp>
        <p:nvSpPr>
          <p:cNvPr id="247" name="Shape 247"/>
          <p:cNvSpPr/>
          <p:nvPr/>
        </p:nvSpPr>
        <p:spPr>
          <a:xfrm>
            <a:off x="9368848" y="11429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" name="Shape 248"/>
          <p:cNvSpPr/>
          <p:nvPr/>
        </p:nvSpPr>
        <p:spPr>
          <a:xfrm>
            <a:off x="9368848" y="571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9" name="Shape 249"/>
          <p:cNvSpPr/>
          <p:nvPr/>
        </p:nvSpPr>
        <p:spPr>
          <a:xfrm>
            <a:off x="9368848" y="-6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" name="Shape 250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251" name="Shape 251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Shape 252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jpg.jpg" id="253" name="Shape 2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9950" y="363425"/>
            <a:ext cx="1320499" cy="13205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282664331_b281efb4d87c32703124d3d39a41bf61.gif" id="254" name="Shape 2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9950" y="1744150"/>
            <a:ext cx="1320499" cy="13205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282664331_b281efb4d87c32703124d3d39a41bf61.png" id="255" name="Shape 2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9950" y="3196713"/>
            <a:ext cx="1320499" cy="132051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Shape 256"/>
          <p:cNvSpPr txBox="1"/>
          <p:nvPr/>
        </p:nvSpPr>
        <p:spPr>
          <a:xfrm>
            <a:off x="3295675" y="363425"/>
            <a:ext cx="54462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Формат – JPEG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Разрешение – 150 х 150 px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-US" sz="1600">
                <a:solidFill>
                  <a:srgbClr val="2C2D30"/>
                </a:solidFill>
              </a:rPr>
              <a:t>Размер файла – 12 kB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3295675" y="1857325"/>
            <a:ext cx="5446200" cy="13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600">
                <a:solidFill>
                  <a:srgbClr val="2C2D30"/>
                </a:solidFill>
              </a:rPr>
              <a:t>Формат – GIF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solidFill>
                  <a:srgbClr val="2C2D30"/>
                </a:solidFill>
              </a:rPr>
              <a:t>Разрешение – 150 х 150 px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solidFill>
                  <a:srgbClr val="2C2D30"/>
                </a:solidFill>
              </a:rPr>
              <a:t>Размер файла – 45,5 kB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258" name="Shape 258"/>
          <p:cNvSpPr txBox="1"/>
          <p:nvPr/>
        </p:nvSpPr>
        <p:spPr>
          <a:xfrm>
            <a:off x="3295675" y="3428950"/>
            <a:ext cx="5446200" cy="13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600">
                <a:solidFill>
                  <a:srgbClr val="2C2D30"/>
                </a:solidFill>
              </a:rPr>
              <a:t>Формат – PNG-24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solidFill>
                  <a:srgbClr val="2C2D30"/>
                </a:solidFill>
              </a:rPr>
              <a:t>Разрешение – 150 х 150 px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600">
                <a:solidFill>
                  <a:srgbClr val="2C2D30"/>
                </a:solidFill>
              </a:rPr>
              <a:t>Размер файла – 200,5 kB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/>
        </p:nvSpPr>
        <p:spPr>
          <a:xfrm>
            <a:off x="1136275" y="576022"/>
            <a:ext cx="68544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Вставка изображения на страницу</a:t>
            </a:r>
          </a:p>
        </p:txBody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1133850" y="1447050"/>
            <a:ext cx="6948600" cy="30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&lt;img 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src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=“</a:t>
            </a: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img/my_foto.jpg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  <a:p>
            <a:pPr indent="45720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alt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=“</a:t>
            </a: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это моя фотография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</a:t>
            </a:r>
          </a:p>
          <a:p>
            <a:pPr indent="45720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title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 “</a:t>
            </a: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это моя фотография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  <a:p>
            <a:pPr indent="45720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width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=“</a:t>
            </a: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300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height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=“</a:t>
            </a: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300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/&gt;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/>
        </p:nvSpPr>
        <p:spPr>
          <a:xfrm>
            <a:off x="1142400" y="200575"/>
            <a:ext cx="6854400" cy="4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F3F7F5"/>
                </a:solidFill>
              </a:rPr>
              <a:t>Списки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1136280" y="576014"/>
            <a:ext cx="6854400" cy="1142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Маркированные списки</a:t>
            </a:r>
          </a:p>
        </p:txBody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1133850" y="2036700"/>
            <a:ext cx="3049800" cy="25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&lt;ul&gt;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&lt;li&gt;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Первый элемент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&lt;/li&gt;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&lt;li&gt;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Второй элемент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&lt;/li&gt;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&lt;li&gt;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Третий элемент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&lt;/li&gt;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&lt;/ul&gt;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Shape 276"/>
          <p:cNvSpPr txBox="1"/>
          <p:nvPr/>
        </p:nvSpPr>
        <p:spPr>
          <a:xfrm>
            <a:off x="5142000" y="2036700"/>
            <a:ext cx="2858400" cy="25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>
                <a:solidFill>
                  <a:srgbClr val="2C2D30"/>
                </a:solidFill>
              </a:rPr>
              <a:t>Внешний вид на сайте:</a:t>
            </a: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Char char="●"/>
            </a:pPr>
            <a:r>
              <a:rPr lang="en-US" sz="1600">
                <a:solidFill>
                  <a:srgbClr val="2C2D30"/>
                </a:solidFill>
              </a:rPr>
              <a:t>Первый элемент</a:t>
            </a: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Char char="●"/>
            </a:pPr>
            <a:r>
              <a:rPr lang="en-US" sz="1600">
                <a:solidFill>
                  <a:srgbClr val="2C2D30"/>
                </a:solidFill>
              </a:rPr>
              <a:t>Второй элемент</a:t>
            </a: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Char char="●"/>
            </a:pPr>
            <a:r>
              <a:rPr lang="en-US" sz="1600">
                <a:solidFill>
                  <a:srgbClr val="2C2D30"/>
                </a:solidFill>
              </a:rPr>
              <a:t>Третий элемент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/>
        </p:nvSpPr>
        <p:spPr>
          <a:xfrm>
            <a:off x="1142399" y="57145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b="0" i="0" lang="en-US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План урока</a:t>
            </a:r>
          </a:p>
        </p:txBody>
      </p:sp>
      <p:sp>
        <p:nvSpPr>
          <p:cNvPr id="141" name="Shape 141"/>
          <p:cNvSpPr/>
          <p:nvPr/>
        </p:nvSpPr>
        <p:spPr>
          <a:xfrm>
            <a:off x="1142375" y="1714451"/>
            <a:ext cx="6854400" cy="252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100000"/>
              <a:buFont typeface="Arial"/>
              <a:buChar char="•"/>
            </a:pPr>
            <a:r>
              <a:rPr lang="en-US" sz="2000">
                <a:solidFill>
                  <a:srgbClr val="2C2D30"/>
                </a:solidFill>
              </a:rPr>
              <a:t>Спецсимволы</a:t>
            </a:r>
          </a:p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100000"/>
              <a:buFont typeface="Arial"/>
              <a:buChar char="•"/>
            </a:pPr>
            <a:r>
              <a:rPr lang="en-US" sz="2000">
                <a:solidFill>
                  <a:srgbClr val="2C2D30"/>
                </a:solidFill>
              </a:rPr>
              <a:t>Гиперссылки</a:t>
            </a:r>
          </a:p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100000"/>
              <a:buFont typeface="Arial"/>
              <a:buChar char="•"/>
            </a:pPr>
            <a:r>
              <a:rPr lang="en-US" sz="2000">
                <a:solidFill>
                  <a:srgbClr val="2C2D30"/>
                </a:solidFill>
              </a:rPr>
              <a:t>Изображения</a:t>
            </a:r>
          </a:p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100000"/>
              <a:buFont typeface="Arial"/>
              <a:buChar char="•"/>
            </a:pPr>
            <a:r>
              <a:rPr lang="en-US" sz="2000">
                <a:solidFill>
                  <a:srgbClr val="2C2D30"/>
                </a:solidFill>
              </a:rPr>
              <a:t>Списки</a:t>
            </a:r>
          </a:p>
          <a:p>
            <a:pPr indent="-266700" lvl="0" marL="431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ct val="100000"/>
              <a:buFont typeface="Arial"/>
              <a:buChar char="•"/>
            </a:pPr>
            <a:r>
              <a:rPr lang="en-US" sz="2000">
                <a:solidFill>
                  <a:srgbClr val="2C2D30"/>
                </a:solidFill>
              </a:rPr>
              <a:t>Формы и их элементы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/>
        </p:nvSpPr>
        <p:spPr>
          <a:xfrm>
            <a:off x="1136280" y="576014"/>
            <a:ext cx="6854400" cy="1142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Нумерованные списки</a:t>
            </a:r>
          </a:p>
        </p:txBody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1133850" y="2036700"/>
            <a:ext cx="3049800" cy="25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tIns="2677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&lt;ol&gt;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&lt;li&gt;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Первый элемент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&lt;/li&gt;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&lt;li&gt;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Второй элемент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&lt;/li&gt;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&lt;li&gt;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Третий элемент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&lt;/li&gt;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&lt;/ol&gt;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Shape 283"/>
          <p:cNvSpPr txBox="1"/>
          <p:nvPr/>
        </p:nvSpPr>
        <p:spPr>
          <a:xfrm>
            <a:off x="5142000" y="2036700"/>
            <a:ext cx="2858400" cy="25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>
                <a:solidFill>
                  <a:srgbClr val="2C2D30"/>
                </a:solidFill>
              </a:rPr>
              <a:t>Внешний вид на сайте:</a:t>
            </a: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en-US" sz="1600">
                <a:solidFill>
                  <a:srgbClr val="2C2D30"/>
                </a:solidFill>
              </a:rPr>
              <a:t>Первый элемент</a:t>
            </a: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en-US" sz="1600">
                <a:solidFill>
                  <a:srgbClr val="2C2D30"/>
                </a:solidFill>
              </a:rPr>
              <a:t>Второй элемент</a:t>
            </a: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en-US" sz="1600">
                <a:solidFill>
                  <a:srgbClr val="2C2D30"/>
                </a:solidFill>
              </a:rPr>
              <a:t>Третий элемент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/>
        </p:nvSpPr>
        <p:spPr>
          <a:xfrm>
            <a:off x="1142400" y="200575"/>
            <a:ext cx="6854400" cy="4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F3F7F5"/>
                </a:solidFill>
              </a:rPr>
              <a:t>Формы и их элементы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/>
        </p:nvSpPr>
        <p:spPr>
          <a:xfrm>
            <a:off x="1136280" y="576014"/>
            <a:ext cx="6854400" cy="1142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Элементы форм</a:t>
            </a:r>
          </a:p>
        </p:txBody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1133850" y="1719025"/>
            <a:ext cx="68544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rgbClr val="232323"/>
              </a:buClr>
              <a:buFont typeface="Arial"/>
            </a:pPr>
            <a:r>
              <a:rPr lang="en-US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rPr>
              <a:t>textarea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rgbClr val="232323"/>
              </a:buClr>
              <a:buFont typeface="Arial"/>
            </a:pPr>
            <a:r>
              <a:rPr lang="en-US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rPr>
              <a:t>select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rgbClr val="232323"/>
              </a:buClr>
              <a:buFont typeface="Arial"/>
            </a:pPr>
            <a:r>
              <a:rPr lang="en-US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rPr>
              <a:t>input </a:t>
            </a:r>
          </a:p>
          <a:p>
            <a:pPr indent="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>
                <a:solidFill>
                  <a:srgbClr val="232323"/>
                </a:solidFill>
                <a:latin typeface="Arial"/>
                <a:ea typeface="Arial"/>
                <a:cs typeface="Arial"/>
                <a:sym typeface="Arial"/>
              </a:rPr>
              <a:t>...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/>
        </p:nvSpPr>
        <p:spPr>
          <a:xfrm>
            <a:off x="1136280" y="576014"/>
            <a:ext cx="6854400" cy="1142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4375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Использование тега &lt;label&gt;</a:t>
            </a:r>
          </a:p>
        </p:txBody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1133850" y="1719025"/>
            <a:ext cx="6854400" cy="28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Тег 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&lt;label&gt;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 устанавливает связь между текстом и элементом формы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&lt;input 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id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=”</a:t>
            </a: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name_id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”&gt; 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&lt;label 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for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="</a:t>
            </a: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name_id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"&gt;Текст&lt;/label&gt;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type="title"/>
          </p:nvPr>
        </p:nvSpPr>
        <p:spPr>
          <a:xfrm>
            <a:off x="1142399" y="571500"/>
            <a:ext cx="68568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b="0" i="0" lang="en-US" sz="3200" u="none" cap="none" strike="noStrike">
                <a:solidFill>
                  <a:srgbClr val="F3F7F5"/>
                </a:solidFill>
                <a:latin typeface="Arial"/>
                <a:ea typeface="Arial"/>
                <a:cs typeface="Arial"/>
                <a:sym typeface="Arial"/>
              </a:rPr>
              <a:t>Вопросы участников ...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/>
        </p:nvSpPr>
        <p:spPr>
          <a:xfrm>
            <a:off x="1122050" y="199575"/>
            <a:ext cx="6854400" cy="43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F3F7F5"/>
                </a:solidFill>
              </a:rPr>
              <a:t>Спецсимволы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idx="1" type="body"/>
          </p:nvPr>
        </p:nvSpPr>
        <p:spPr>
          <a:xfrm>
            <a:off x="1097700" y="193250"/>
            <a:ext cx="6948600" cy="43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Для отображения символов, которых нет на клавиатуре, применяются специальные знаки, начинающиеся с амперсанда (&amp;) и заканчивающиеся точкой с запятой (;)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6" name="Shape 156"/>
          <p:cNvGraphicFramePr/>
          <p:nvPr/>
        </p:nvGraphicFramePr>
        <p:xfrm>
          <a:off x="1676800" y="440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{AD766EC5-D7DA-4A98-A6DA-1FA3700EB6BB}</a:tableStyleId>
              </a:tblPr>
              <a:tblGrid>
                <a:gridCol w="1972800"/>
                <a:gridCol w="1972800"/>
                <a:gridCol w="1972800"/>
              </a:tblGrid>
              <a:tr h="5420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>
                          <a:solidFill>
                            <a:srgbClr val="4DB6AC"/>
                          </a:solidFill>
                          <a:highlight>
                            <a:srgbClr val="FFFFFF"/>
                          </a:highlight>
                        </a:rPr>
                        <a:t>Код в HTML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>
                          <a:solidFill>
                            <a:srgbClr val="4DB6AC"/>
                          </a:solidFill>
                          <a:highlight>
                            <a:srgbClr val="FFFFFF"/>
                          </a:highlight>
                        </a:rPr>
                        <a:t>Внешний вид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>
                          <a:solidFill>
                            <a:srgbClr val="4DB6AC"/>
                          </a:solidFill>
                          <a:highlight>
                            <a:srgbClr val="FFFFFF"/>
                          </a:highlight>
                        </a:rPr>
                        <a:t>Описание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719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&amp;nbsp;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 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неразрывный пробел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52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&amp;copy;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©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знак copyright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5368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&amp;quot; и &amp;raquo;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/>
                        <a:t>“</a:t>
                      </a:r>
                      <a:r>
                        <a:rPr lang="en-US" sz="1200">
                          <a:solidFill>
                            <a:srgbClr val="000000"/>
                          </a:solidFill>
                        </a:rPr>
                        <a:t> и </a:t>
                      </a:r>
                      <a:r>
                        <a:rPr lang="en-US" sz="1200"/>
                        <a:t>“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двойные кавычки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5368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&amp;lt; и &amp;gt;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91666"/>
                        <a:buFont typeface="Arial"/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</a:rPr>
                        <a:t>&lt; и &gt;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символы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52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&amp;prime;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′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</a:rPr>
                        <a:t>одиночный штрих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5368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...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...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...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4C5D6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/>
        </p:nvSpPr>
        <p:spPr>
          <a:xfrm>
            <a:off x="1136275" y="576022"/>
            <a:ext cx="68544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Альтернативный метод - Типограф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1133850" y="1447050"/>
            <a:ext cx="6948600" cy="30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Типограф — 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это средство онлайн подготовки текста к веб-изданию. Он помогает избежать ручной замены огромного количества текста, расстановки кавычек, неразрывных пробелов, всевозможных символов, которых нет на клавиатуре.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/>
        </p:nvSpPr>
        <p:spPr>
          <a:xfrm>
            <a:off x="1136275" y="576022"/>
            <a:ext cx="68544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Комментарии</a:t>
            </a:r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1133850" y="1447050"/>
            <a:ext cx="6948600" cy="30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Font typeface="Arial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&lt;!-- Описание основной части сайта 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--&gt;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Font typeface="Arial"/>
            </a:pPr>
            <a:r>
              <a:rPr lang="en-US">
                <a:solidFill>
                  <a:srgbClr val="3C4A5A"/>
                </a:solidFill>
                <a:latin typeface="Arial"/>
                <a:ea typeface="Arial"/>
                <a:cs typeface="Arial"/>
                <a:sym typeface="Arial"/>
              </a:rPr>
              <a:t>&lt;p&gt;Текст основной части сайта&lt;/p&gt;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1122050" y="199575"/>
            <a:ext cx="6854400" cy="43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F3F7F5"/>
                </a:solidFill>
              </a:rPr>
              <a:t>Гиперссылки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/>
        </p:nvSpPr>
        <p:spPr>
          <a:xfrm>
            <a:off x="1136275" y="576022"/>
            <a:ext cx="68544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rIns="91400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ct val="25000"/>
              <a:buFont typeface="Arial"/>
              <a:buNone/>
            </a:pPr>
            <a:r>
              <a:rPr lang="en-US" sz="3200">
                <a:solidFill>
                  <a:srgbClr val="4C5D6E"/>
                </a:solidFill>
              </a:rPr>
              <a:t>Относительные ссылки</a:t>
            </a:r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1133850" y="1447050"/>
            <a:ext cx="6948600" cy="30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tIns="2677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&lt;a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href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=“</a:t>
            </a:r>
            <a:r>
              <a:rPr lang="en-US">
                <a:solidFill>
                  <a:srgbClr val="4DB6AC"/>
                </a:solidFill>
                <a:latin typeface="Arial"/>
                <a:ea typeface="Arial"/>
                <a:cs typeface="Arial"/>
                <a:sym typeface="Arial"/>
              </a:rPr>
              <a:t>Ссылаемый документ.html</a:t>
            </a: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”&gt; </a:t>
            </a:r>
          </a:p>
          <a:p>
            <a:pPr indent="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текст ссылки, который видит пользователь</a:t>
            </a: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&lt;/a&gt;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